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theme/themeOverride2.xml" ContentType="application/vnd.openxmlformats-officedocument.themeOverrid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6" r:id="rId2"/>
    <p:sldId id="278" r:id="rId3"/>
    <p:sldId id="279" r:id="rId4"/>
    <p:sldId id="280" r:id="rId5"/>
    <p:sldId id="272" r:id="rId6"/>
    <p:sldId id="276" r:id="rId7"/>
    <p:sldId id="273" r:id="rId8"/>
    <p:sldId id="274" r:id="rId9"/>
    <p:sldId id="275" r:id="rId10"/>
    <p:sldId id="277"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676" autoAdjust="0"/>
    <p:restoredTop sz="94660"/>
  </p:normalViewPr>
  <p:slideViewPr>
    <p:cSldViewPr>
      <p:cViewPr varScale="1">
        <p:scale>
          <a:sx n="83" d="100"/>
          <a:sy n="83" d="100"/>
        </p:scale>
        <p:origin x="1541" y="67"/>
      </p:cViewPr>
      <p:guideLst>
        <p:guide orient="horz" pos="2160"/>
        <p:guide pos="2880"/>
      </p:guideLst>
    </p:cSldViewPr>
  </p:slideViewPr>
  <p:notesTextViewPr>
    <p:cViewPr>
      <p:scale>
        <a:sx n="100" d="100"/>
        <a:sy n="100" d="100"/>
      </p:scale>
      <p:origin x="0" y="0"/>
    </p:cViewPr>
  </p:notesText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A157A79-E4E6-43E5-9658-F55BE43FBF0C}" type="datetimeFigureOut">
              <a:rPr lang="en-US" smtClean="0"/>
              <a:t>6/2/2022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EF02424-26DD-485B-BB6C-7A4B0232C054}" type="slidenum">
              <a:rPr lang="en-US" smtClean="0"/>
              <a:t>‹#›</a:t>
            </a:fld>
            <a:endParaRPr lang="en-US"/>
          </a:p>
        </p:txBody>
      </p:sp>
    </p:spTree>
    <p:extLst>
      <p:ext uri="{BB962C8B-B14F-4D97-AF65-F5344CB8AC3E}">
        <p14:creationId xmlns:p14="http://schemas.microsoft.com/office/powerpoint/2010/main" val="37524213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2C0BE9B-E81A-4676-AF78-0993CDD86B59}" type="datetimeFigureOut">
              <a:rPr lang="en-US" smtClean="0"/>
              <a:t>6/2/2022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7E224D2-BA95-4C6F-9BF8-1FB3DB9EAF78}" type="slidenum">
              <a:rPr lang="en-US" smtClean="0"/>
              <a:t>‹#›</a:t>
            </a:fld>
            <a:endParaRPr lang="en-US"/>
          </a:p>
        </p:txBody>
      </p:sp>
    </p:spTree>
    <p:extLst>
      <p:ext uri="{BB962C8B-B14F-4D97-AF65-F5344CB8AC3E}">
        <p14:creationId xmlns:p14="http://schemas.microsoft.com/office/powerpoint/2010/main" val="28750741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7E224D2-BA95-4C6F-9BF8-1FB3DB9EAF78}" type="slidenum">
              <a:rPr lang="en-US" smtClean="0"/>
              <a:t>7</a:t>
            </a:fld>
            <a:endParaRPr lang="en-US"/>
          </a:p>
        </p:txBody>
      </p:sp>
    </p:spTree>
    <p:extLst>
      <p:ext uri="{BB962C8B-B14F-4D97-AF65-F5344CB8AC3E}">
        <p14:creationId xmlns:p14="http://schemas.microsoft.com/office/powerpoint/2010/main" val="32213082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4FB6243-16C6-4ECB-A9C7-0BC3E86105D8}" type="datetimeFigureOut">
              <a:rPr lang="en-US" smtClean="0"/>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4FB6243-16C6-4ECB-A9C7-0BC3E86105D8}" type="datetimeFigureOut">
              <a:rPr lang="en-US" smtClean="0"/>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extLst>
      <p:ext uri="{BB962C8B-B14F-4D97-AF65-F5344CB8AC3E}">
        <p14:creationId xmlns:p14="http://schemas.microsoft.com/office/powerpoint/2010/main" val="32566246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extBox 6"/>
          <p:cNvSpPr txBox="1"/>
          <p:nvPr userDrawn="1"/>
        </p:nvSpPr>
        <p:spPr>
          <a:xfrm>
            <a:off x="228600" y="6400800"/>
            <a:ext cx="4171463" cy="369332"/>
          </a:xfrm>
          <a:prstGeom prst="rect">
            <a:avLst/>
          </a:prstGeom>
          <a:noFill/>
        </p:spPr>
        <p:txBody>
          <a:bodyPr wrap="none" rtlCol="0">
            <a:spAutoFit/>
          </a:bodyPr>
          <a:lstStyle/>
          <a:p>
            <a:r>
              <a:rPr lang="en-US" dirty="0"/>
              <a:t>Constitutional Law – Professor David Thaw</a:t>
            </a:r>
          </a:p>
        </p:txBody>
      </p:sp>
      <p:sp>
        <p:nvSpPr>
          <p:cNvPr id="8" name="TextBox 7"/>
          <p:cNvSpPr txBox="1"/>
          <p:nvPr userDrawn="1"/>
        </p:nvSpPr>
        <p:spPr>
          <a:xfrm>
            <a:off x="5713771" y="6414247"/>
            <a:ext cx="1661096" cy="369332"/>
          </a:xfrm>
          <a:prstGeom prst="rect">
            <a:avLst/>
          </a:prstGeom>
          <a:noFill/>
        </p:spPr>
        <p:txBody>
          <a:bodyPr wrap="none" rtlCol="0">
            <a:spAutoFit/>
          </a:bodyPr>
          <a:lstStyle/>
          <a:p>
            <a:r>
              <a:rPr lang="en-US" dirty="0"/>
              <a:t>Part 4</a:t>
            </a:r>
            <a:r>
              <a:rPr lang="en-US" baseline="0" dirty="0"/>
              <a:t> </a:t>
            </a:r>
            <a:r>
              <a:rPr lang="en-US" dirty="0"/>
              <a:t>Lecture 1</a:t>
            </a:r>
          </a:p>
        </p:txBody>
      </p:sp>
      <p:sp>
        <p:nvSpPr>
          <p:cNvPr id="9" name="TextBox 8"/>
          <p:cNvSpPr txBox="1"/>
          <p:nvPr userDrawn="1"/>
        </p:nvSpPr>
        <p:spPr>
          <a:xfrm>
            <a:off x="7543800" y="6414247"/>
            <a:ext cx="958917" cy="369332"/>
          </a:xfrm>
          <a:prstGeom prst="rect">
            <a:avLst/>
          </a:prstGeom>
          <a:noFill/>
        </p:spPr>
        <p:txBody>
          <a:bodyPr wrap="square" rtlCol="0">
            <a:spAutoFit/>
          </a:bodyPr>
          <a:lstStyle/>
          <a:p>
            <a:r>
              <a:rPr lang="en-US" dirty="0"/>
              <a:t>Slide </a:t>
            </a:r>
            <a:fld id="{BA3C8DCA-E73E-49BA-A695-C076FA16BEE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FB6243-16C6-4ECB-A9C7-0BC3E86105D8}" type="datetimeFigureOut">
              <a:rPr lang="en-US" smtClean="0"/>
              <a:t>6/2/2022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A3C8DCA-E73E-49BA-A695-C076FA16BEEC}"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4FB6243-16C6-4ECB-A9C7-0BC3E86105D8}" type="datetimeFigureOut">
              <a:rPr lang="en-US" smtClean="0"/>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4FB6243-16C6-4ECB-A9C7-0BC3E86105D8}" type="datetimeFigureOut">
              <a:rPr lang="en-US" smtClean="0"/>
              <a:t>6/2/2022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4FB6243-16C6-4ECB-A9C7-0BC3E86105D8}" type="datetimeFigureOut">
              <a:rPr lang="en-US" smtClean="0"/>
              <a:t>6/2/2022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FB6243-16C6-4ECB-A9C7-0BC3E86105D8}" type="datetimeFigureOut">
              <a:rPr lang="en-US" smtClean="0"/>
              <a:t>6/2/2022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4FB6243-16C6-4ECB-A9C7-0BC3E86105D8}" type="datetimeFigureOut">
              <a:rPr lang="en-US" smtClean="0"/>
              <a:t>6/2/2022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A3C8DCA-E73E-49BA-A695-C076FA16BEE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FB6243-16C6-4ECB-A9C7-0BC3E86105D8}" type="datetimeFigureOut">
              <a:rPr lang="en-US" smtClean="0"/>
              <a:t>6/2/2022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3C8DCA-E73E-49BA-A695-C076FA16BEEC}"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Layout" Target="../slideLayouts/slideLayout1.xml"/><Relationship Id="rId1" Type="http://schemas.openxmlformats.org/officeDocument/2006/relationships/themeOverride" Target="../theme/themeOverride2.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Constitutional Law</a:t>
            </a:r>
          </a:p>
        </p:txBody>
      </p:sp>
      <p:sp>
        <p:nvSpPr>
          <p:cNvPr id="3" name="Subtitle 2"/>
          <p:cNvSpPr>
            <a:spLocks noGrp="1"/>
          </p:cNvSpPr>
          <p:nvPr>
            <p:ph type="subTitle" idx="1"/>
          </p:nvPr>
        </p:nvSpPr>
        <p:spPr/>
        <p:txBody>
          <a:bodyPr>
            <a:normAutofit/>
          </a:bodyPr>
          <a:lstStyle/>
          <a:p>
            <a:r>
              <a:rPr lang="en-US" dirty="0"/>
              <a:t>Part 4:  The Federal Judicial Power</a:t>
            </a:r>
          </a:p>
          <a:p>
            <a:pPr marL="0" lvl="1"/>
            <a:r>
              <a:rPr lang="en-US" dirty="0"/>
              <a:t>Lecture 1: Interpretive Limits</a:t>
            </a:r>
          </a:p>
        </p:txBody>
      </p:sp>
      <p:pic>
        <p:nvPicPr>
          <p:cNvPr id="12290" name="Picture 2" descr="image"/>
          <p:cNvPicPr>
            <a:picLocks noChangeAspect="1" noChangeArrowheads="1"/>
          </p:cNvPicPr>
          <p:nvPr/>
        </p:nvPicPr>
        <p:blipFill>
          <a:blip r:embed="rId3" cstate="print"/>
          <a:srcRect/>
          <a:stretch>
            <a:fillRect/>
          </a:stretch>
        </p:blipFill>
        <p:spPr bwMode="auto">
          <a:xfrm>
            <a:off x="6781800" y="5943600"/>
            <a:ext cx="1914525" cy="685800"/>
          </a:xfrm>
          <a:prstGeom prst="rect">
            <a:avLst/>
          </a:prstGeom>
          <a:noFill/>
        </p:spPr>
      </p:pic>
      <p:pic>
        <p:nvPicPr>
          <p:cNvPr id="12292" name="Picture 4" descr="UConn.edu Homepage"/>
          <p:cNvPicPr>
            <a:picLocks noChangeAspect="1" noChangeArrowheads="1"/>
          </p:cNvPicPr>
          <p:nvPr/>
        </p:nvPicPr>
        <p:blipFill>
          <a:blip r:embed="rId4" cstate="print"/>
          <a:srcRect/>
          <a:stretch>
            <a:fillRect/>
          </a:stretch>
        </p:blipFill>
        <p:spPr bwMode="auto">
          <a:xfrm>
            <a:off x="533400" y="6019800"/>
            <a:ext cx="1600200" cy="590551"/>
          </a:xfrm>
          <a:prstGeom prst="rect">
            <a:avLst/>
          </a:prstGeom>
          <a:noFill/>
        </p:spPr>
      </p:pic>
      <p:pic>
        <p:nvPicPr>
          <p:cNvPr id="12294" name="Picture 6" descr="UConn Law Homepage"/>
          <p:cNvPicPr>
            <a:picLocks noChangeAspect="1" noChangeArrowheads="1"/>
          </p:cNvPicPr>
          <p:nvPr/>
        </p:nvPicPr>
        <p:blipFill>
          <a:blip r:embed="rId5" cstate="print"/>
          <a:srcRect/>
          <a:stretch>
            <a:fillRect/>
          </a:stretch>
        </p:blipFill>
        <p:spPr bwMode="auto">
          <a:xfrm>
            <a:off x="2286000" y="6210300"/>
            <a:ext cx="1876425" cy="266700"/>
          </a:xfrm>
          <a:prstGeom prst="rect">
            <a:avLst/>
          </a:prstGeom>
          <a:noFill/>
        </p:spPr>
      </p:pic>
    </p:spTree>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District of Columbia v. Heller</a:t>
            </a:r>
          </a:p>
        </p:txBody>
      </p:sp>
      <p:sp>
        <p:nvSpPr>
          <p:cNvPr id="3" name="Content Placeholder 2"/>
          <p:cNvSpPr>
            <a:spLocks noGrp="1"/>
          </p:cNvSpPr>
          <p:nvPr>
            <p:ph idx="1"/>
          </p:nvPr>
        </p:nvSpPr>
        <p:spPr/>
        <p:txBody>
          <a:bodyPr>
            <a:normAutofit fontScale="77500" lnSpcReduction="20000"/>
          </a:bodyPr>
          <a:lstStyle/>
          <a:p>
            <a:r>
              <a:rPr lang="en-US" dirty="0"/>
              <a:t>The Court emphasized that the right to bear arms is not absolute and that some restrictions may be constitutionally enforced.  However, since the District of Columbia provision totally bans handguns in the home, it is not constitutional under a literal reading of the Second Amendment.</a:t>
            </a:r>
          </a:p>
          <a:p>
            <a:pPr lvl="1"/>
            <a:r>
              <a:rPr lang="en-US" dirty="0"/>
              <a:t> “We are aware of the problem of handgun violence in this country, and we take seriously the concerns raised by the many . . . who believe that prohibition of handgun ownership is a solution. The Constitution leaves the District of Columbia a variety of tools for combating that problem, including some measures regulating handguns. </a:t>
            </a:r>
            <a:r>
              <a:rPr lang="en-US" u="sng" dirty="0"/>
              <a:t>But the enshrinement of constitutional rights necessarily takes certain policy choices off the table</a:t>
            </a:r>
            <a:r>
              <a:rPr lang="en-US" dirty="0"/>
              <a:t>. These include the absolute prohibition of handguns held and used for self-defense in the home.”  (CB 21).</a:t>
            </a:r>
          </a:p>
        </p:txBody>
      </p:sp>
    </p:spTree>
    <p:extLst>
      <p:ext uri="{BB962C8B-B14F-4D97-AF65-F5344CB8AC3E}">
        <p14:creationId xmlns:p14="http://schemas.microsoft.com/office/powerpoint/2010/main" val="333327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64FCCC-26DD-3D57-20AD-3433E39CF0DA}"/>
              </a:ext>
            </a:extLst>
          </p:cNvPr>
          <p:cNvSpPr>
            <a:spLocks noGrp="1"/>
          </p:cNvSpPr>
          <p:nvPr>
            <p:ph type="title"/>
          </p:nvPr>
        </p:nvSpPr>
        <p:spPr/>
        <p:txBody>
          <a:bodyPr/>
          <a:lstStyle/>
          <a:p>
            <a:r>
              <a:rPr lang="en-US" dirty="0"/>
              <a:t>Scope of the Federal Judicial Power</a:t>
            </a:r>
          </a:p>
        </p:txBody>
      </p:sp>
      <p:sp>
        <p:nvSpPr>
          <p:cNvPr id="3" name="Content Placeholder 2">
            <a:extLst>
              <a:ext uri="{FF2B5EF4-FFF2-40B4-BE49-F238E27FC236}">
                <a16:creationId xmlns:a16="http://schemas.microsoft.com/office/drawing/2014/main" id="{F9B25D69-2C68-AA21-3879-4FC8ABF17BAA}"/>
              </a:ext>
            </a:extLst>
          </p:cNvPr>
          <p:cNvSpPr>
            <a:spLocks noGrp="1"/>
          </p:cNvSpPr>
          <p:nvPr>
            <p:ph idx="1"/>
          </p:nvPr>
        </p:nvSpPr>
        <p:spPr/>
        <p:txBody>
          <a:bodyPr>
            <a:normAutofit fontScale="77500" lnSpcReduction="20000"/>
          </a:bodyPr>
          <a:lstStyle/>
          <a:p>
            <a:r>
              <a:rPr lang="en-US" i="1" dirty="0"/>
              <a:t>Marbury v. Madison</a:t>
            </a:r>
            <a:r>
              <a:rPr lang="en-US" dirty="0"/>
              <a:t> (1803):</a:t>
            </a:r>
          </a:p>
          <a:p>
            <a:pPr lvl="1"/>
            <a:r>
              <a:rPr lang="en-US" dirty="0"/>
              <a:t>“It is emphatically the province and duty of the judicial department to say what the law is.” (CB 6)</a:t>
            </a:r>
          </a:p>
          <a:p>
            <a:pPr lvl="1"/>
            <a:r>
              <a:rPr lang="en-US" dirty="0"/>
              <a:t>“If two laws conflict with each other, the courts must decide on the operation of each.”  (CB 6)</a:t>
            </a:r>
          </a:p>
          <a:p>
            <a:pPr lvl="1"/>
            <a:r>
              <a:rPr lang="en-US" dirty="0"/>
              <a:t>“So if a law be in opposition to the constitution . . . The court must determine which of these conflicting rules governs the case.  This is the very essence of judicial duty.” (CB 7)</a:t>
            </a:r>
          </a:p>
          <a:p>
            <a:pPr lvl="1"/>
            <a:r>
              <a:rPr lang="en-US" dirty="0"/>
              <a:t>“ . . . it is apparent[] that the framers of the constitution contemplated that instrument as a rule for the government of courts, as well as of the legislature” (CB 7)</a:t>
            </a:r>
          </a:p>
          <a:p>
            <a:pPr lvl="1"/>
            <a:r>
              <a:rPr lang="en-US" dirty="0"/>
              <a:t>“Thus . . . A law repugnant to the constitution is void, and that courts, as well as other departments, are bound by that instrument.”  (CB 8)</a:t>
            </a:r>
          </a:p>
        </p:txBody>
      </p:sp>
    </p:spTree>
    <p:extLst>
      <p:ext uri="{BB962C8B-B14F-4D97-AF65-F5344CB8AC3E}">
        <p14:creationId xmlns:p14="http://schemas.microsoft.com/office/powerpoint/2010/main" val="1577688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42312-E580-34A6-D5D3-DCACF6084656}"/>
              </a:ext>
            </a:extLst>
          </p:cNvPr>
          <p:cNvSpPr>
            <a:spLocks noGrp="1"/>
          </p:cNvSpPr>
          <p:nvPr>
            <p:ph type="title"/>
          </p:nvPr>
        </p:nvSpPr>
        <p:spPr/>
        <p:txBody>
          <a:bodyPr/>
          <a:lstStyle/>
          <a:p>
            <a:r>
              <a:rPr lang="en-US" dirty="0"/>
              <a:t>Scope of the Federal Judicial Power</a:t>
            </a:r>
          </a:p>
        </p:txBody>
      </p:sp>
      <p:sp>
        <p:nvSpPr>
          <p:cNvPr id="3" name="Content Placeholder 2">
            <a:extLst>
              <a:ext uri="{FF2B5EF4-FFF2-40B4-BE49-F238E27FC236}">
                <a16:creationId xmlns:a16="http://schemas.microsoft.com/office/drawing/2014/main" id="{725AEB4C-7A0B-933E-FB04-9BFECE1E127C}"/>
              </a:ext>
            </a:extLst>
          </p:cNvPr>
          <p:cNvSpPr>
            <a:spLocks noGrp="1"/>
          </p:cNvSpPr>
          <p:nvPr>
            <p:ph idx="1"/>
          </p:nvPr>
        </p:nvSpPr>
        <p:spPr/>
        <p:txBody>
          <a:bodyPr>
            <a:normAutofit fontScale="92500" lnSpcReduction="10000"/>
          </a:bodyPr>
          <a:lstStyle/>
          <a:p>
            <a:r>
              <a:rPr lang="en-US" i="1" dirty="0"/>
              <a:t>Martin v. Hunter’s Lessee</a:t>
            </a:r>
            <a:r>
              <a:rPr lang="en-US" dirty="0"/>
              <a:t> (1816):</a:t>
            </a:r>
          </a:p>
          <a:p>
            <a:pPr lvl="1"/>
            <a:r>
              <a:rPr lang="en-US" dirty="0"/>
              <a:t>Involved a conflict over land ownership between the effect of a Virginia state law and a U.S. treaty</a:t>
            </a:r>
          </a:p>
          <a:p>
            <a:pPr lvl="1"/>
            <a:r>
              <a:rPr lang="en-US" dirty="0"/>
              <a:t>Virginia Court of Appeals held the state law governed</a:t>
            </a:r>
          </a:p>
          <a:p>
            <a:pPr lvl="1"/>
            <a:r>
              <a:rPr lang="en-US" dirty="0"/>
              <a:t>U.S. Supreme Court reversed</a:t>
            </a:r>
          </a:p>
          <a:p>
            <a:pPr lvl="2"/>
            <a:r>
              <a:rPr lang="en-US" dirty="0"/>
              <a:t>On remand, the Virginia court held that the U.S. Supreme Court lacked the power to review state court decisions</a:t>
            </a:r>
          </a:p>
          <a:p>
            <a:pPr lvl="1"/>
            <a:r>
              <a:rPr lang="en-US" dirty="0"/>
              <a:t>U.S. Supreme Court reversed again</a:t>
            </a:r>
          </a:p>
          <a:p>
            <a:pPr lvl="2"/>
            <a:r>
              <a:rPr lang="en-US" dirty="0"/>
              <a:t>Held that the ability to review state court decisions was essential to the text of its Article III appellate jurisdiction and to the effect of the Supremacy Clause</a:t>
            </a:r>
          </a:p>
        </p:txBody>
      </p:sp>
    </p:spTree>
    <p:extLst>
      <p:ext uri="{BB962C8B-B14F-4D97-AF65-F5344CB8AC3E}">
        <p14:creationId xmlns:p14="http://schemas.microsoft.com/office/powerpoint/2010/main" val="34349228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42312-E580-34A6-D5D3-DCACF6084656}"/>
              </a:ext>
            </a:extLst>
          </p:cNvPr>
          <p:cNvSpPr>
            <a:spLocks noGrp="1"/>
          </p:cNvSpPr>
          <p:nvPr>
            <p:ph type="title"/>
          </p:nvPr>
        </p:nvSpPr>
        <p:spPr/>
        <p:txBody>
          <a:bodyPr/>
          <a:lstStyle/>
          <a:p>
            <a:r>
              <a:rPr lang="en-US" dirty="0"/>
              <a:t>Scope of the Federal Judicial Power</a:t>
            </a:r>
          </a:p>
        </p:txBody>
      </p:sp>
      <p:sp>
        <p:nvSpPr>
          <p:cNvPr id="3" name="Content Placeholder 2">
            <a:extLst>
              <a:ext uri="{FF2B5EF4-FFF2-40B4-BE49-F238E27FC236}">
                <a16:creationId xmlns:a16="http://schemas.microsoft.com/office/drawing/2014/main" id="{725AEB4C-7A0B-933E-FB04-9BFECE1E127C}"/>
              </a:ext>
            </a:extLst>
          </p:cNvPr>
          <p:cNvSpPr>
            <a:spLocks noGrp="1"/>
          </p:cNvSpPr>
          <p:nvPr>
            <p:ph idx="1"/>
          </p:nvPr>
        </p:nvSpPr>
        <p:spPr/>
        <p:txBody>
          <a:bodyPr>
            <a:normAutofit fontScale="92500" lnSpcReduction="20000"/>
          </a:bodyPr>
          <a:lstStyle/>
          <a:p>
            <a:r>
              <a:rPr lang="en-US" i="1" dirty="0"/>
              <a:t>Cohens v. Virginia</a:t>
            </a:r>
            <a:r>
              <a:rPr lang="en-US" dirty="0"/>
              <a:t> (1821):</a:t>
            </a:r>
          </a:p>
          <a:p>
            <a:pPr lvl="1"/>
            <a:r>
              <a:rPr lang="en-US" dirty="0"/>
              <a:t>Involved a criminal conviction in Virginia for selling out-of-state lottery tickets in VA in violation of VA law</a:t>
            </a:r>
          </a:p>
          <a:p>
            <a:pPr lvl="1"/>
            <a:r>
              <a:rPr lang="en-US" dirty="0"/>
              <a:t>Defendants appealed to the U.S. Supreme Court, arguing their prosecution was unconstitutional</a:t>
            </a:r>
          </a:p>
          <a:p>
            <a:pPr lvl="2"/>
            <a:r>
              <a:rPr lang="en-US" dirty="0"/>
              <a:t>Virginia again argued that the U.S. Supreme Court could not review state court decisions, and in the alternative that such review was precluded in criminal cases and cases where a state was not a party</a:t>
            </a:r>
          </a:p>
          <a:p>
            <a:pPr lvl="1"/>
            <a:r>
              <a:rPr lang="en-US" dirty="0"/>
              <a:t>U.S. Supreme Court again affirmed its authority to review state court decisions under federal law, noting the inadequacy of the state courts as mechanisms to protect federal rights</a:t>
            </a:r>
          </a:p>
        </p:txBody>
      </p:sp>
    </p:spTree>
    <p:extLst>
      <p:ext uri="{BB962C8B-B14F-4D97-AF65-F5344CB8AC3E}">
        <p14:creationId xmlns:p14="http://schemas.microsoft.com/office/powerpoint/2010/main" val="2923134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Limits on the Federal Judicial Power</a:t>
            </a:r>
          </a:p>
        </p:txBody>
      </p:sp>
      <p:sp>
        <p:nvSpPr>
          <p:cNvPr id="3" name="Content Placeholder 2"/>
          <p:cNvSpPr>
            <a:spLocks noGrp="1"/>
          </p:cNvSpPr>
          <p:nvPr>
            <p:ph idx="1"/>
          </p:nvPr>
        </p:nvSpPr>
        <p:spPr>
          <a:xfrm>
            <a:off x="457200" y="1600200"/>
            <a:ext cx="8229600" cy="4495800"/>
          </a:xfrm>
        </p:spPr>
        <p:txBody>
          <a:bodyPr>
            <a:normAutofit/>
          </a:bodyPr>
          <a:lstStyle/>
          <a:p>
            <a:r>
              <a:rPr lang="en-US" dirty="0"/>
              <a:t>Interpretive limits – the way the Constitution is interpreted can either broaden or narrow the judicial power.</a:t>
            </a:r>
          </a:p>
          <a:p>
            <a:r>
              <a:rPr lang="en-US" dirty="0"/>
              <a:t>Congressional limits – the ability of Congress to restrict federal court jurisdiction.</a:t>
            </a:r>
          </a:p>
          <a:p>
            <a:r>
              <a:rPr lang="en-US" dirty="0" err="1"/>
              <a:t>Justiciability</a:t>
            </a:r>
            <a:r>
              <a:rPr lang="en-US" dirty="0"/>
              <a:t> limits – a series of judicially created doctrines that limit the types of matters that federal courts can decide.</a:t>
            </a:r>
          </a:p>
        </p:txBody>
      </p:sp>
    </p:spTree>
    <p:extLst>
      <p:ext uri="{BB962C8B-B14F-4D97-AF65-F5344CB8AC3E}">
        <p14:creationId xmlns:p14="http://schemas.microsoft.com/office/powerpoint/2010/main" val="40043226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Interpretive Limits</a:t>
            </a:r>
          </a:p>
        </p:txBody>
      </p:sp>
      <p:sp>
        <p:nvSpPr>
          <p:cNvPr id="3" name="Content Placeholder 2"/>
          <p:cNvSpPr>
            <a:spLocks noGrp="1"/>
          </p:cNvSpPr>
          <p:nvPr>
            <p:ph idx="1"/>
          </p:nvPr>
        </p:nvSpPr>
        <p:spPr>
          <a:xfrm>
            <a:off x="457200" y="1600200"/>
            <a:ext cx="8229600" cy="4876800"/>
          </a:xfrm>
        </p:spPr>
        <p:txBody>
          <a:bodyPr>
            <a:normAutofit fontScale="77500" lnSpcReduction="20000"/>
          </a:bodyPr>
          <a:lstStyle/>
          <a:p>
            <a:r>
              <a:rPr lang="en-US" dirty="0"/>
              <a:t>Some believe that it is essential to limit the judicial power by constraining the Court’s discretion in interpreting the Constitution.</a:t>
            </a:r>
          </a:p>
          <a:p>
            <a:pPr lvl="1"/>
            <a:r>
              <a:rPr lang="en-US" dirty="0"/>
              <a:t>Textualists believe that the Court should find that a right exists in the Constitution only if it is expressly stated in the text. If the Constitution is silent, then the legislature should decide the law unconstrained by the courts.</a:t>
            </a:r>
          </a:p>
          <a:p>
            <a:r>
              <a:rPr lang="en-US" dirty="0"/>
              <a:t>Others disagree and argue that it is desirable for the Court to have substantial discretion in determining the meaning of the Constitution. </a:t>
            </a:r>
          </a:p>
          <a:p>
            <a:pPr lvl="1"/>
            <a:r>
              <a:rPr lang="en-US" dirty="0"/>
              <a:t>Non-textualists (e.g., functionalists, living originalists) look outside literal words when interpreting the Constitution. They consider framer’s intent, traditional understanding, and contemporary values. They believe that the Court should look beyond the text of the Constitution so that it can evolve to meet the needs of an advancing society.</a:t>
            </a:r>
          </a:p>
        </p:txBody>
      </p:sp>
    </p:spTree>
    <p:extLst>
      <p:ext uri="{BB962C8B-B14F-4D97-AF65-F5344CB8AC3E}">
        <p14:creationId xmlns:p14="http://schemas.microsoft.com/office/powerpoint/2010/main" val="1210962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District of Columbia v. Heller</a:t>
            </a:r>
            <a:r>
              <a:rPr lang="en-US" dirty="0"/>
              <a:t> (2008)</a:t>
            </a:r>
            <a:endParaRPr lang="en-US" i="1"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Background: </a:t>
            </a:r>
          </a:p>
          <a:p>
            <a:pPr marL="0" indent="0">
              <a:buNone/>
            </a:pPr>
            <a:endParaRPr lang="en-US" sz="1300" dirty="0"/>
          </a:p>
          <a:p>
            <a:r>
              <a:rPr lang="en-US" dirty="0"/>
              <a:t>The District of Columbia prohibits the possession of handguns, and no person may carry a handgun without a license.  </a:t>
            </a:r>
          </a:p>
          <a:p>
            <a:r>
              <a:rPr lang="en-US" dirty="0"/>
              <a:t>Dick Heller was a police officer authorized to carry a handgun while on duty, and applied for a registration for a handgun he wanted to keep at home.  The district denied such a registration.  He filed suit in the Federal District Court of the District of Columbia seeking to enjoin the city from enforcing the bar on the registration of handguns and the licensing requirement alleging that it violated the Second Amendment. </a:t>
            </a:r>
          </a:p>
          <a:p>
            <a:pPr marL="0" indent="0">
              <a:buNone/>
            </a:pPr>
            <a:endParaRPr lang="en-US" dirty="0"/>
          </a:p>
          <a:p>
            <a:endParaRPr lang="en-US" dirty="0"/>
          </a:p>
        </p:txBody>
      </p:sp>
    </p:spTree>
    <p:extLst>
      <p:ext uri="{BB962C8B-B14F-4D97-AF65-F5344CB8AC3E}">
        <p14:creationId xmlns:p14="http://schemas.microsoft.com/office/powerpoint/2010/main" val="4151374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District of Columbia v. Heller</a:t>
            </a:r>
          </a:p>
        </p:txBody>
      </p:sp>
      <p:sp>
        <p:nvSpPr>
          <p:cNvPr id="3" name="Content Placeholder 2"/>
          <p:cNvSpPr>
            <a:spLocks noGrp="1"/>
          </p:cNvSpPr>
          <p:nvPr>
            <p:ph idx="1"/>
          </p:nvPr>
        </p:nvSpPr>
        <p:spPr>
          <a:xfrm>
            <a:off x="457200" y="1600200"/>
            <a:ext cx="8229600" cy="4800600"/>
          </a:xfrm>
        </p:spPr>
        <p:txBody>
          <a:bodyPr>
            <a:normAutofit fontScale="92500" lnSpcReduction="20000"/>
          </a:bodyPr>
          <a:lstStyle/>
          <a:p>
            <a:pPr marL="0" indent="0">
              <a:buNone/>
            </a:pPr>
            <a:r>
              <a:rPr lang="en-US" dirty="0"/>
              <a:t>Issue: Does the District of Columbia’s prohibition on the possession of usable handguns in the home violate the 2nd Amendment?</a:t>
            </a:r>
          </a:p>
          <a:p>
            <a:r>
              <a:rPr lang="en-US" dirty="0"/>
              <a:t>The Second Amendment states that “A well regulated Militia, being necessary to the security of a free State, the right of the people to keep and bear Arms, shall not be infringed.”</a:t>
            </a:r>
          </a:p>
          <a:p>
            <a:pPr lvl="1"/>
            <a:r>
              <a:rPr lang="en-US" dirty="0"/>
              <a:t>The Amendment can be interpreted two different ways: </a:t>
            </a:r>
          </a:p>
          <a:p>
            <a:pPr marL="1371600" lvl="2" indent="-514350">
              <a:buFont typeface="+mj-lt"/>
              <a:buAutoNum type="arabicPeriod"/>
            </a:pPr>
            <a:r>
              <a:rPr lang="en-US" dirty="0"/>
              <a:t>As a broad safeguard to the right of individuals to keep and own firearms or </a:t>
            </a:r>
          </a:p>
          <a:p>
            <a:pPr marL="1371600" lvl="2" indent="-514350">
              <a:buFont typeface="+mj-lt"/>
              <a:buAutoNum type="arabicPeriod"/>
            </a:pPr>
            <a:r>
              <a:rPr lang="en-US" dirty="0"/>
              <a:t>As allowing right to have guns only for militia service. </a:t>
            </a:r>
          </a:p>
          <a:p>
            <a:pPr marL="0" indent="0">
              <a:buNone/>
            </a:pPr>
            <a:endParaRPr lang="en-US" dirty="0"/>
          </a:p>
        </p:txBody>
      </p:sp>
    </p:spTree>
    <p:extLst>
      <p:ext uri="{BB962C8B-B14F-4D97-AF65-F5344CB8AC3E}">
        <p14:creationId xmlns:p14="http://schemas.microsoft.com/office/powerpoint/2010/main" val="11332057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District of Columbia v. Heller</a:t>
            </a:r>
          </a:p>
        </p:txBody>
      </p:sp>
      <p:sp>
        <p:nvSpPr>
          <p:cNvPr id="3" name="Content Placeholder 2"/>
          <p:cNvSpPr>
            <a:spLocks noGrp="1"/>
          </p:cNvSpPr>
          <p:nvPr>
            <p:ph idx="1"/>
          </p:nvPr>
        </p:nvSpPr>
        <p:spPr>
          <a:xfrm>
            <a:off x="457200" y="1600200"/>
            <a:ext cx="8229600" cy="4724400"/>
          </a:xfrm>
        </p:spPr>
        <p:txBody>
          <a:bodyPr>
            <a:normAutofit fontScale="85000" lnSpcReduction="20000"/>
          </a:bodyPr>
          <a:lstStyle/>
          <a:p>
            <a:pPr marL="0" indent="0">
              <a:buNone/>
            </a:pPr>
            <a:r>
              <a:rPr lang="en-US" dirty="0"/>
              <a:t>Holding: The Second Amendment is not limited to protecting a right to have guns for the purpose of militia service, but also protects a right to have guns for personal safety, especially in the home.</a:t>
            </a:r>
          </a:p>
          <a:p>
            <a:r>
              <a:rPr lang="en-US" dirty="0"/>
              <a:t>The Second Amendment is made up of two clauses: </a:t>
            </a:r>
          </a:p>
          <a:p>
            <a:pPr marL="914400" lvl="1" indent="-514350">
              <a:buFont typeface="+mj-lt"/>
              <a:buAutoNum type="arabicPeriod"/>
            </a:pPr>
            <a:r>
              <a:rPr lang="en-US" dirty="0"/>
              <a:t>The </a:t>
            </a:r>
            <a:r>
              <a:rPr lang="en-US" i="1" dirty="0"/>
              <a:t>prefatory clause</a:t>
            </a:r>
            <a:r>
              <a:rPr lang="en-US" dirty="0"/>
              <a:t> announces the purpose of the Amendment and cannot limit or expand the scope of the operative clause.</a:t>
            </a:r>
          </a:p>
          <a:p>
            <a:pPr lvl="2" indent="-342900"/>
            <a:r>
              <a:rPr lang="en-US" dirty="0"/>
              <a:t>“A well regulated Militia, being necessary to the security of a free State . . .”</a:t>
            </a:r>
          </a:p>
          <a:p>
            <a:pPr marL="914400" lvl="1" indent="-514350">
              <a:buFont typeface="+mj-lt"/>
              <a:buAutoNum type="arabicPeriod"/>
            </a:pPr>
            <a:r>
              <a:rPr lang="en-US" dirty="0"/>
              <a:t>The </a:t>
            </a:r>
            <a:r>
              <a:rPr lang="en-US" i="1" dirty="0"/>
              <a:t>operative clause </a:t>
            </a:r>
            <a:r>
              <a:rPr lang="en-US" dirty="0"/>
              <a:t>expresses the actual right contained in the Amendment </a:t>
            </a:r>
          </a:p>
          <a:p>
            <a:pPr marL="1314450" lvl="2" indent="-514350"/>
            <a:r>
              <a:rPr lang="en-US" dirty="0"/>
              <a:t>“[t]he Right of the People to keep and bear Arms, shall not be infringed”</a:t>
            </a:r>
          </a:p>
          <a:p>
            <a:pPr marL="0" indent="0">
              <a:buNone/>
            </a:pPr>
            <a:endParaRPr lang="en-US" dirty="0"/>
          </a:p>
          <a:p>
            <a:endParaRPr lang="en-US" dirty="0"/>
          </a:p>
        </p:txBody>
      </p:sp>
    </p:spTree>
    <p:extLst>
      <p:ext uri="{BB962C8B-B14F-4D97-AF65-F5344CB8AC3E}">
        <p14:creationId xmlns:p14="http://schemas.microsoft.com/office/powerpoint/2010/main" val="29562871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2989</TotalTime>
  <Words>1101</Words>
  <Application>Microsoft Office PowerPoint</Application>
  <PresentationFormat>On-screen Show (4:3)</PresentationFormat>
  <Paragraphs>55</Paragraphs>
  <Slides>10</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Constitutional Law</vt:lpstr>
      <vt:lpstr>Scope of the Federal Judicial Power</vt:lpstr>
      <vt:lpstr>Scope of the Federal Judicial Power</vt:lpstr>
      <vt:lpstr>Scope of the Federal Judicial Power</vt:lpstr>
      <vt:lpstr>Limits on the Federal Judicial Power</vt:lpstr>
      <vt:lpstr>Interpretive Limits</vt:lpstr>
      <vt:lpstr>District of Columbia v. Heller (2008)</vt:lpstr>
      <vt:lpstr>District of Columbia v. Heller</vt:lpstr>
      <vt:lpstr>District of Columbia v. Heller</vt:lpstr>
      <vt:lpstr>District of Columbia v. Heller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Constitutional Law</dc:title>
  <cp:lastModifiedBy>David Thaw</cp:lastModifiedBy>
  <cp:revision>3</cp:revision>
  <dcterms:created xsi:type="dcterms:W3CDTF">2014-06-13T07:23:28Z</dcterms:created>
  <dcterms:modified xsi:type="dcterms:W3CDTF">2022-06-02T12:41:50Z</dcterms:modified>
</cp:coreProperties>
</file>